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242632"/>
            <a:ext cx="9036496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/>
              <a:t>Lectures on testing </a:t>
            </a:r>
          </a:p>
          <a:p>
            <a:pPr algn="ctr"/>
            <a:r>
              <a:rPr lang="en-US" sz="4000" dirty="0" smtClean="0"/>
              <a:t>Fourth grade </a:t>
            </a:r>
          </a:p>
          <a:p>
            <a:pPr algn="ctr"/>
            <a:r>
              <a:rPr lang="en-US" sz="4000" dirty="0" smtClean="0"/>
              <a:t>English department </a:t>
            </a:r>
          </a:p>
          <a:p>
            <a:pPr algn="l"/>
            <a:r>
              <a:rPr lang="en-US" sz="3600" dirty="0" smtClean="0"/>
              <a:t>College of Education ((for hum sciences))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Lecture 1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ar-IQ" sz="40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0" y="602128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</a:rPr>
              <a:t>Asst.prof.Dr.Zainab</a:t>
            </a:r>
            <a:r>
              <a:rPr lang="en-US" sz="4000" b="1" dirty="0" smtClean="0">
                <a:solidFill>
                  <a:srgbClr val="0070C0"/>
                </a:solidFill>
              </a:rPr>
              <a:t> Al-</a:t>
            </a:r>
            <a:r>
              <a:rPr lang="en-US" sz="4000" b="1" dirty="0" err="1" smtClean="0">
                <a:solidFill>
                  <a:srgbClr val="0070C0"/>
                </a:solidFill>
              </a:rPr>
              <a:t>sadi</a:t>
            </a:r>
            <a:endParaRPr lang="ar-IQ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4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76470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cs typeface="Times New Roman" pitchFamily="18" charset="0"/>
              </a:rPr>
              <a:t>The first lecture</a:t>
            </a:r>
          </a:p>
          <a:p>
            <a:pPr algn="l" rtl="0"/>
            <a:r>
              <a:rPr lang="en-US" b="1" dirty="0">
                <a:cs typeface="Times New Roman" pitchFamily="18" charset="0"/>
              </a:rPr>
              <a:t>1- The differences among Evaluation, testing and assessment </a:t>
            </a:r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It is necessary </a:t>
            </a:r>
            <a:r>
              <a:rPr lang="en-US" b="1" dirty="0">
                <a:cs typeface="Times New Roman" pitchFamily="18" charset="0"/>
              </a:rPr>
              <a:t>to clarify The main difference among Three </a:t>
            </a:r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main </a:t>
            </a:r>
            <a:r>
              <a:rPr lang="en-US" b="1" dirty="0">
                <a:cs typeface="Times New Roman" pitchFamily="18" charset="0"/>
              </a:rPr>
              <a:t>concepts : </a:t>
            </a:r>
            <a:endParaRPr lang="en-US" b="1" dirty="0" smtClean="0">
              <a:cs typeface="Times New Roman" pitchFamily="18" charset="0"/>
            </a:endParaRPr>
          </a:p>
          <a:p>
            <a:pPr algn="l" rtl="0"/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Evaluation</a:t>
            </a:r>
            <a:r>
              <a:rPr lang="en-US" b="1" dirty="0">
                <a:cs typeface="Times New Roman" pitchFamily="18" charset="0"/>
              </a:rPr>
              <a:t>, assessment and testing</a:t>
            </a:r>
          </a:p>
          <a:p>
            <a:pPr algn="l" rtl="0"/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Evaluation</a:t>
            </a:r>
            <a:r>
              <a:rPr lang="en-US" b="1" dirty="0">
                <a:cs typeface="Times New Roman" pitchFamily="18" charset="0"/>
              </a:rPr>
              <a:t>: is The systematic gathering of information For </a:t>
            </a:r>
            <a:r>
              <a:rPr lang="en-US" b="1" dirty="0" smtClean="0">
                <a:cs typeface="Times New Roman" pitchFamily="18" charset="0"/>
              </a:rPr>
              <a:t>The </a:t>
            </a:r>
          </a:p>
          <a:p>
            <a:pPr algn="l" rtl="0"/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purpose </a:t>
            </a:r>
            <a:r>
              <a:rPr lang="en-US" b="1" dirty="0">
                <a:cs typeface="Times New Roman" pitchFamily="18" charset="0"/>
              </a:rPr>
              <a:t>of making decision, so, it includes two main components </a:t>
            </a:r>
            <a:r>
              <a:rPr lang="en-US" b="1" dirty="0" smtClean="0">
                <a:cs typeface="Times New Roman" pitchFamily="18" charset="0"/>
              </a:rPr>
              <a:t>:</a:t>
            </a:r>
          </a:p>
          <a:p>
            <a:pPr algn="l" rtl="0"/>
            <a:r>
              <a:rPr lang="en-US" b="1" dirty="0" smtClean="0">
                <a:cs typeface="Times New Roman" pitchFamily="18" charset="0"/>
              </a:rPr>
              <a:t> </a:t>
            </a:r>
          </a:p>
          <a:p>
            <a:pPr algn="l" rtl="0"/>
            <a:r>
              <a:rPr lang="en-US" b="1" dirty="0" smtClean="0">
                <a:cs typeface="Times New Roman" pitchFamily="18" charset="0"/>
              </a:rPr>
              <a:t>information witch is either quantitative ((measurement , test)) or</a:t>
            </a:r>
          </a:p>
          <a:p>
            <a:pPr algn="l" rtl="0"/>
            <a:endParaRPr lang="en-US" b="1" dirty="0" smtClean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qualitative ((non-measurement , rating scales)) and decision. this </a:t>
            </a:r>
          </a:p>
          <a:p>
            <a:pPr algn="l" rtl="0"/>
            <a:endParaRPr lang="en-US" b="1" dirty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means that evaluation is all - inclusive and is the widest basis for</a:t>
            </a:r>
          </a:p>
          <a:p>
            <a:pPr algn="l" rtl="0"/>
            <a:endParaRPr lang="en-US" b="1" dirty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collecting information in education .This conceptualized as broader </a:t>
            </a:r>
          </a:p>
          <a:p>
            <a:pPr algn="l" rtl="0"/>
            <a:endParaRPr lang="en-US" b="1" dirty="0">
              <a:cs typeface="Times New Roman" pitchFamily="18" charset="0"/>
            </a:endParaRPr>
          </a:p>
          <a:p>
            <a:pPr algn="l" rtl="0"/>
            <a:r>
              <a:rPr lang="en-US" b="1" dirty="0" smtClean="0">
                <a:cs typeface="Times New Roman" pitchFamily="18" charset="0"/>
              </a:rPr>
              <a:t>in scope and concerned with the overall program. </a:t>
            </a:r>
            <a:r>
              <a:rPr lang="en-US" b="1" dirty="0">
                <a:cs typeface="Times New Roman" pitchFamily="18" charset="0"/>
              </a:rPr>
              <a:t/>
            </a:r>
            <a:br>
              <a:rPr lang="en-US" b="1" dirty="0">
                <a:cs typeface="Times New Roman" pitchFamily="18" charset="0"/>
              </a:rPr>
            </a:br>
            <a:endParaRPr lang="ar-IQ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31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1856" y="566677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It involves looking at all factors that influence the learning process ,</a:t>
            </a:r>
            <a:r>
              <a:rPr lang="en-US" b="1" dirty="0" smtClean="0"/>
              <a:t>i-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e </a:t>
            </a:r>
            <a:r>
              <a:rPr lang="en-US" b="1" dirty="0"/>
              <a:t>syllabus objectives, course design and materials . Evaluation is also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a </a:t>
            </a:r>
            <a:r>
              <a:rPr lang="en-US" b="1" dirty="0"/>
              <a:t>dynamic process. Evaluation process is not necessarily sequential, it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can </a:t>
            </a:r>
            <a:r>
              <a:rPr lang="en-US" b="1" dirty="0"/>
              <a:t>be seen as a cyclic process including five phases :</a:t>
            </a:r>
            <a:endParaRPr lang="en-US" dirty="0"/>
          </a:p>
          <a:p>
            <a:pPr marL="342900" indent="-342900" algn="l" rtl="0">
              <a:buAutoNum type="arabicPeriod"/>
            </a:pPr>
            <a:r>
              <a:rPr lang="en-US" b="1" dirty="0" smtClean="0"/>
              <a:t>Test </a:t>
            </a:r>
          </a:p>
          <a:p>
            <a:pPr marL="342900" indent="-342900" algn="l" rtl="0">
              <a:buAutoNum type="arabicPeriod"/>
            </a:pPr>
            <a:r>
              <a:rPr lang="en-US" b="1" dirty="0" smtClean="0"/>
              <a:t> Measurement </a:t>
            </a:r>
          </a:p>
          <a:p>
            <a:pPr marL="342900" indent="-342900" algn="l" rtl="0"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Assessment </a:t>
            </a:r>
            <a:endParaRPr lang="en-US" b="1" dirty="0" smtClean="0"/>
          </a:p>
          <a:p>
            <a:pPr marL="342900" indent="-342900" algn="l" rtl="0">
              <a:buAutoNum type="arabicPeriod"/>
            </a:pPr>
            <a:r>
              <a:rPr lang="en-US" b="1" dirty="0" smtClean="0"/>
              <a:t>Evaluation </a:t>
            </a:r>
          </a:p>
          <a:p>
            <a:pPr marL="342900" indent="-342900" algn="l" rtl="0"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Feed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9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2656"/>
            <a:ext cx="856895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It is a process of delineating , obtain and providing useful information for judging decision alternatives</a:t>
            </a:r>
            <a:r>
              <a:rPr lang="en-US" b="1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In a summary, we can say that evaluation is a process of looking back in order to look a head . By eliminating deficiency and by making necessary correction, expected functions of assessment</a:t>
            </a:r>
            <a:r>
              <a:rPr lang="en-US" b="1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sz="2000" b="1" dirty="0"/>
              <a:t>Testing</a:t>
            </a:r>
            <a:r>
              <a:rPr lang="en-US" b="1" dirty="0"/>
              <a:t> : It is the use of tests or practice of their use, development, evaluation, ... etc. It is part of assessment and it measure learner achievement</a:t>
            </a:r>
            <a:r>
              <a:rPr lang="en-US" b="1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b="1" dirty="0"/>
              <a:t>T</a:t>
            </a:r>
            <a:r>
              <a:rPr lang="en-US" sz="2000" b="1" dirty="0"/>
              <a:t>est</a:t>
            </a:r>
            <a:r>
              <a:rPr lang="en-US" b="1" dirty="0"/>
              <a:t>: It is procedure, designed to elicit certain behavior from </a:t>
            </a:r>
            <a:r>
              <a:rPr lang="en-US" b="1" dirty="0" smtClean="0"/>
              <a:t>which</a:t>
            </a:r>
          </a:p>
          <a:p>
            <a:pPr algn="l" rtl="0"/>
            <a:r>
              <a:rPr lang="en-US" b="1" dirty="0" smtClean="0"/>
              <a:t>one </a:t>
            </a:r>
            <a:r>
              <a:rPr lang="en-US" b="1" dirty="0"/>
              <a:t>can make inferences about certain characteristics of individual.</a:t>
            </a:r>
            <a:endParaRPr lang="en-US" dirty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A </a:t>
            </a:r>
            <a:r>
              <a:rPr lang="en-US" b="1" dirty="0"/>
              <a:t>test, then, is a measurement instrument designed to elicit a specific sample of an individuals behavior. What distinguishes a test from other types of measurement is that it is designed to obtain a specific ample of behavior that the test user can interpret as evidence of the abilities which are of interest. </a:t>
            </a:r>
            <a:endParaRPr lang="en-US" b="1" dirty="0" smtClean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3448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188640"/>
            <a:ext cx="84969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dirty="0"/>
              <a:t>Assessment: </a:t>
            </a:r>
            <a:r>
              <a:rPr lang="en-US" b="1" dirty="0"/>
              <a:t>It is part of evaluation because it is concerned with the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student </a:t>
            </a:r>
            <a:r>
              <a:rPr lang="en-US" b="1" dirty="0"/>
              <a:t>and with what the student does. It is an umbrella term for all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types </a:t>
            </a:r>
            <a:r>
              <a:rPr lang="en-US" b="1" dirty="0"/>
              <a:t>of measures used to evaluate student progress. It is often used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interchangeably </a:t>
            </a:r>
            <a:r>
              <a:rPr lang="en-US" b="1" dirty="0"/>
              <a:t>with testing. It is related to the learner and his/her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achievement.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smtClean="0"/>
              <a:t>Assessment</a:t>
            </a:r>
            <a:r>
              <a:rPr lang="en-US" b="1" dirty="0" smtClean="0"/>
              <a:t> </a:t>
            </a:r>
            <a:r>
              <a:rPr lang="en-US" b="1" dirty="0"/>
              <a:t>: is the preliminary phase in the process of evaluation. </a:t>
            </a:r>
            <a:r>
              <a:rPr lang="en-US" b="1" dirty="0" smtClean="0"/>
              <a:t>It</a:t>
            </a:r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 </a:t>
            </a:r>
            <a:r>
              <a:rPr lang="en-US" b="1" dirty="0"/>
              <a:t>is the gathering of all important and accurate information of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/>
              <a:t>student's </a:t>
            </a:r>
            <a:r>
              <a:rPr lang="en-US" b="1" dirty="0"/>
              <a:t>progress. So, it is a process of professional judgment.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0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188640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Assessment </a:t>
            </a:r>
            <a:r>
              <a:rPr lang="en-US" b="1" dirty="0"/>
              <a:t>can improve cognitive ability and enhance self-esteem.</a:t>
            </a:r>
            <a:endParaRPr lang="en-US" dirty="0"/>
          </a:p>
          <a:p>
            <a:pPr algn="l" rtl="0"/>
            <a:r>
              <a:rPr lang="en-US" b="1" dirty="0" smtClean="0"/>
              <a:t> </a:t>
            </a:r>
          </a:p>
          <a:p>
            <a:pPr algn="l" rtl="0"/>
            <a:r>
              <a:rPr lang="en-US" b="1" dirty="0" smtClean="0"/>
              <a:t>It </a:t>
            </a:r>
            <a:r>
              <a:rPr lang="en-US" b="1" dirty="0"/>
              <a:t>is </a:t>
            </a:r>
            <a:r>
              <a:rPr lang="en-US" b="1" dirty="0" smtClean="0"/>
              <a:t>worthing </a:t>
            </a:r>
            <a:r>
              <a:rPr lang="en-US" b="1" dirty="0"/>
              <a:t>to mention that with the help of assessment and evaluation.</a:t>
            </a:r>
            <a:endParaRPr lang="en-US" dirty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Teachers </a:t>
            </a:r>
            <a:r>
              <a:rPr lang="en-US" b="1" dirty="0"/>
              <a:t>find out:</a:t>
            </a:r>
            <a:endParaRPr lang="en-US" dirty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1- </a:t>
            </a:r>
            <a:r>
              <a:rPr lang="en-US" b="1" dirty="0"/>
              <a:t>What students are learning.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2- </a:t>
            </a:r>
            <a:r>
              <a:rPr lang="en-US" b="1" dirty="0"/>
              <a:t>How they are progressing and </a:t>
            </a:r>
            <a:endParaRPr lang="en-US" b="1" dirty="0" smtClean="0"/>
          </a:p>
          <a:p>
            <a:pPr algn="l" rtl="0"/>
            <a:endParaRPr lang="en-US" b="1" dirty="0" smtClean="0"/>
          </a:p>
          <a:p>
            <a:pPr algn="l" rtl="0"/>
            <a:r>
              <a:rPr lang="en-US" b="1" dirty="0" smtClean="0"/>
              <a:t>3- </a:t>
            </a:r>
            <a:r>
              <a:rPr lang="en-US" b="1" dirty="0"/>
              <a:t>How teachers can make improvement for student's future</a:t>
            </a:r>
            <a:endParaRPr lang="en-US" dirty="0"/>
          </a:p>
          <a:p>
            <a:pPr algn="l" rtl="0"/>
            <a:r>
              <a:rPr lang="en-US" b="1" dirty="0"/>
              <a:t>development.</a:t>
            </a:r>
            <a:endParaRPr lang="en-US" dirty="0"/>
          </a:p>
          <a:p>
            <a:pPr algn="l"/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78581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</TotalTime>
  <Words>491</Words>
  <Application>Microsoft Office PowerPoint</Application>
  <PresentationFormat>عرض على الشاشة (3:4)‏</PresentationFormat>
  <Paragraphs>79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اhp</dc:creator>
  <cp:lastModifiedBy>DR.Ahmed Saker 2o1O</cp:lastModifiedBy>
  <cp:revision>8</cp:revision>
  <dcterms:created xsi:type="dcterms:W3CDTF">2019-03-31T14:48:57Z</dcterms:created>
  <dcterms:modified xsi:type="dcterms:W3CDTF">2019-03-31T15:20:12Z</dcterms:modified>
</cp:coreProperties>
</file>